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74" r:id="rId11"/>
    <p:sldId id="275" r:id="rId12"/>
    <p:sldId id="276" r:id="rId13"/>
    <p:sldId id="280" r:id="rId14"/>
    <p:sldId id="277" r:id="rId15"/>
    <p:sldId id="279" r:id="rId16"/>
    <p:sldId id="278" r:id="rId17"/>
    <p:sldId id="281" r:id="rId18"/>
    <p:sldId id="282" r:id="rId19"/>
    <p:sldId id="283" r:id="rId20"/>
    <p:sldId id="285" r:id="rId21"/>
    <p:sldId id="284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19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7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4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11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2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89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39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51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92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1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288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10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80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3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1B30-0D8A-4FA2-9806-B4B07C41341C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8B704C2A-3F4E-4857-817C-C38C4454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463" y="2264236"/>
            <a:ext cx="5581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Компетентнісний</a:t>
            </a:r>
            <a:r>
              <a:rPr lang="uk-UA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підхід</a:t>
            </a:r>
          </a:p>
          <a:p>
            <a:pPr algn="ctr"/>
            <a:r>
              <a:rPr lang="uk-UA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на </a:t>
            </a:r>
            <a:r>
              <a:rPr lang="uk-UA" sz="4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уроках</a:t>
            </a:r>
            <a:r>
              <a:rPr lang="uk-UA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фізичної культури</a:t>
            </a:r>
            <a:endParaRPr lang="ru-RU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DD68AD-35EF-4D73-86AB-4B217AFEC860}"/>
              </a:ext>
            </a:extLst>
          </p:cNvPr>
          <p:cNvSpPr/>
          <p:nvPr/>
        </p:nvSpPr>
        <p:spPr>
          <a:xfrm>
            <a:off x="2529840" y="52077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Консультант  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Альона</a:t>
            </a:r>
            <a:r>
              <a:rPr lang="ru-RU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Дідик</a:t>
            </a:r>
            <a:endParaRPr lang="ru-RU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8AC9D-1765-4B65-BAFD-77C4BB00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830" y="86564"/>
            <a:ext cx="2182557" cy="199966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B1C88C-C70A-40C9-811E-0FB8147F9A7D}"/>
              </a:ext>
            </a:extLst>
          </p:cNvPr>
          <p:cNvSpPr/>
          <p:nvPr/>
        </p:nvSpPr>
        <p:spPr>
          <a:xfrm>
            <a:off x="2906975" y="295576"/>
            <a:ext cx="2874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 «ЦПРПП ВМР»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6030EE-005E-46A0-BBAC-839EFA2095B7}"/>
              </a:ext>
            </a:extLst>
          </p:cNvPr>
          <p:cNvSpPr/>
          <p:nvPr/>
        </p:nvSpPr>
        <p:spPr>
          <a:xfrm>
            <a:off x="2925069" y="5821133"/>
            <a:ext cx="2856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(067</a:t>
            </a:r>
            <a:r>
              <a:rPr lang="ru-RU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 8586159</a:t>
            </a:r>
          </a:p>
          <a:p>
            <a:r>
              <a: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aluona2603@gmail.com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436A1794-E8E5-4D35-AD9E-F134D180468C}"/>
              </a:ext>
            </a:extLst>
          </p:cNvPr>
          <p:cNvSpPr/>
          <p:nvPr/>
        </p:nvSpPr>
        <p:spPr>
          <a:xfrm>
            <a:off x="1950720" y="2431539"/>
            <a:ext cx="3564235" cy="220142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2700" dirty="0" err="1">
                <a:solidFill>
                  <a:srgbClr val="002060"/>
                </a:solidFill>
                <a:latin typeface="Trebuchet MS" panose="020B0603020202020204"/>
              </a:rPr>
              <a:t>компетентності</a:t>
            </a:r>
            <a:r>
              <a:rPr lang="ru-RU" sz="2700" dirty="0">
                <a:solidFill>
                  <a:srgbClr val="002060"/>
                </a:solidFill>
                <a:latin typeface="Trebuchet MS" panose="020B0603020202020204"/>
              </a:rPr>
              <a:t> у </a:t>
            </a:r>
            <a:r>
              <a:rPr lang="ru-RU" sz="2700" dirty="0" err="1">
                <a:solidFill>
                  <a:srgbClr val="002060"/>
                </a:solidFill>
                <a:latin typeface="Trebuchet MS" panose="020B0603020202020204"/>
              </a:rPr>
              <a:t>природничих</a:t>
            </a:r>
            <a:r>
              <a:rPr lang="ru-RU" sz="2700" dirty="0">
                <a:solidFill>
                  <a:srgbClr val="002060"/>
                </a:solidFill>
                <a:latin typeface="Trebuchet MS" panose="020B0603020202020204"/>
              </a:rPr>
              <a:t> науках і </a:t>
            </a:r>
            <a:r>
              <a:rPr lang="ru-RU" sz="2700" dirty="0" err="1">
                <a:solidFill>
                  <a:srgbClr val="002060"/>
                </a:solidFill>
                <a:latin typeface="Trebuchet MS" panose="020B0603020202020204"/>
              </a:rPr>
              <a:t>технологіях</a:t>
            </a:r>
            <a:endParaRPr lang="ru-RU" sz="27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459432-9514-4916-8E67-146197FC6395}"/>
              </a:ext>
            </a:extLst>
          </p:cNvPr>
          <p:cNvSpPr/>
          <p:nvPr/>
        </p:nvSpPr>
        <p:spPr>
          <a:xfrm>
            <a:off x="3128553" y="254008"/>
            <a:ext cx="5397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організовувати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здійснювати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туристичні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мандрівки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застосовувати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інноваційні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технології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покращення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виконувати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різні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вправи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умовах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природного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середовища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використовувати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сили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природи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процесі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занять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із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культури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6EB137-ADA4-417E-8C0D-138B7B62DD52}"/>
              </a:ext>
            </a:extLst>
          </p:cNvPr>
          <p:cNvSpPr/>
          <p:nvPr/>
        </p:nvSpPr>
        <p:spPr>
          <a:xfrm>
            <a:off x="5593373" y="2176209"/>
            <a:ext cx="3460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гармонійної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взаємодії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людини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і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природи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сприймання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екологічного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довкілля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як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ідеального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простору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реалізації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активності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людини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ціннісне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навколишнього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середовища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як до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потенційного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джерела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усвідомлення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важливості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бережливого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природокористування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D4234B-72AB-43BB-B00B-77655ECD39E0}"/>
              </a:ext>
            </a:extLst>
          </p:cNvPr>
          <p:cNvSpPr/>
          <p:nvPr/>
        </p:nvSpPr>
        <p:spPr>
          <a:xfrm>
            <a:off x="3128552" y="5625100"/>
            <a:ext cx="539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ресурси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туристичні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мандрівки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вправи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на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свіжому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повітрі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засоби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загартовування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сучасні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фітнес-технології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3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46F55AD3-9DAC-4306-B4B8-BA1B74CEA975}"/>
              </a:ext>
            </a:extLst>
          </p:cNvPr>
          <p:cNvSpPr/>
          <p:nvPr/>
        </p:nvSpPr>
        <p:spPr>
          <a:xfrm>
            <a:off x="1617617" y="2532801"/>
            <a:ext cx="3265715" cy="176348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Інформаційно-цифрова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компетентність</a:t>
            </a:r>
            <a:endParaRPr lang="ru-RU" sz="30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EA846D-3124-4CA5-8024-52BB34AB8F27}"/>
              </a:ext>
            </a:extLst>
          </p:cNvPr>
          <p:cNvSpPr/>
          <p:nvPr/>
        </p:nvSpPr>
        <p:spPr>
          <a:xfrm>
            <a:off x="2513512" y="903578"/>
            <a:ext cx="5986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використовувати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цифрові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пристрої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навчання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техніки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навичок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вправ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оцінювання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власного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стану,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моніторингу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активності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2FB79F-4880-4D28-8451-7243DF12BBCA}"/>
              </a:ext>
            </a:extLst>
          </p:cNvPr>
          <p:cNvSpPr/>
          <p:nvPr/>
        </p:nvSpPr>
        <p:spPr>
          <a:xfrm>
            <a:off x="5335633" y="2397949"/>
            <a:ext cx="3356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усвідомлення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впливу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інформаційних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комунікаційних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технологій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і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пристроїв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на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людини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переваг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ризиків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їх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застосування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проблем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наслідків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комп'ютерної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залежності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AD3A43-3E1C-498A-8BF8-EC2428D5CFCB}"/>
              </a:ext>
            </a:extLst>
          </p:cNvPr>
          <p:cNvSpPr/>
          <p:nvPr/>
        </p:nvSpPr>
        <p:spPr>
          <a:xfrm>
            <a:off x="2858589" y="5123426"/>
            <a:ext cx="5986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ресурси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комп’ютерні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програми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корекції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стану,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майстер-класи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з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видів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спорту,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відеоуроки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відеоролики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проведення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форм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фізкультурно-оздоровчих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занять.</a:t>
            </a:r>
          </a:p>
        </p:txBody>
      </p:sp>
    </p:spTree>
    <p:extLst>
      <p:ext uri="{BB962C8B-B14F-4D97-AF65-F5344CB8AC3E}">
        <p14:creationId xmlns:p14="http://schemas.microsoft.com/office/powerpoint/2010/main" val="30164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6111437C-6B49-4D9A-89B2-5DC3EC4C46BD}"/>
              </a:ext>
            </a:extLst>
          </p:cNvPr>
          <p:cNvSpPr/>
          <p:nvPr/>
        </p:nvSpPr>
        <p:spPr>
          <a:xfrm>
            <a:off x="1783080" y="2498937"/>
            <a:ext cx="2723606" cy="19202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Уміння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вчитися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впродовж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життя</a:t>
            </a:r>
            <a:endParaRPr lang="ru-RU" sz="30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E20706-49FE-4B4E-958D-3DDD29281C98}"/>
              </a:ext>
            </a:extLst>
          </p:cNvPr>
          <p:cNvSpPr/>
          <p:nvPr/>
        </p:nvSpPr>
        <p:spPr>
          <a:xfrm>
            <a:off x="4637316" y="790557"/>
            <a:ext cx="4255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розв’язувати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проблемні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завдання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сфері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культури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і спорту;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досягати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конкретних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цілей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фізичному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самовдосконаленні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розробляти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індивідуальні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оздоровчі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програми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з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урахуванням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власних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можливостей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мотивів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потреб;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шукати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аналізувати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систематизувати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інформацію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сфері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культури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спорту.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99ED69-DAC5-457D-A6FE-416A7399F5D2}"/>
              </a:ext>
            </a:extLst>
          </p:cNvPr>
          <p:cNvSpPr/>
          <p:nvPr/>
        </p:nvSpPr>
        <p:spPr>
          <a:xfrm>
            <a:off x="4663586" y="3597050"/>
            <a:ext cx="4319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потреби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постійного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вдосконалення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47212-F6BE-479F-8B0A-61CD49764A8A}"/>
              </a:ext>
            </a:extLst>
          </p:cNvPr>
          <p:cNvSpPr/>
          <p:nvPr/>
        </p:nvSpPr>
        <p:spPr>
          <a:xfrm>
            <a:off x="4000501" y="4880102"/>
            <a:ext cx="489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ресурси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приклади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індивідуальних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фізкультурно-оздоровчих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програм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835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D5BA89B6-2BD3-4221-A12B-30C4E2D0258C}"/>
              </a:ext>
            </a:extLst>
          </p:cNvPr>
          <p:cNvSpPr/>
          <p:nvPr/>
        </p:nvSpPr>
        <p:spPr>
          <a:xfrm>
            <a:off x="1723208" y="3004903"/>
            <a:ext cx="3282043" cy="1528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Ініціативність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і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підприємливість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A41274-61E3-4B83-8040-DCB94454077B}"/>
              </a:ext>
            </a:extLst>
          </p:cNvPr>
          <p:cNvSpPr/>
          <p:nvPr/>
        </p:nvSpPr>
        <p:spPr>
          <a:xfrm>
            <a:off x="3230881" y="666421"/>
            <a:ext cx="5840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Уміння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боротися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перемагати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і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програвати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контролювати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свої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емоції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організовувати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свій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час і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мобілізувати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ресурси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оцінювати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власні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можливості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процесі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рухової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діяльності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реалізовувати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різні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ролі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ігрових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ситуаціях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відповідати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за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власні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рішення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користати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з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власних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переваг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і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визнавати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недоліки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тактичних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діях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різних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видах спорту,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планувати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та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реалізовувати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спортивні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проекти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турніри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змагання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тощо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EB9BFA-689B-48F7-9F1B-18008BF2F4C3}"/>
              </a:ext>
            </a:extLst>
          </p:cNvPr>
          <p:cNvSpPr/>
          <p:nvPr/>
        </p:nvSpPr>
        <p:spPr>
          <a:xfrm>
            <a:off x="5183778" y="3467757"/>
            <a:ext cx="3887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Ставлення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ініціативність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активність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фізкультурній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діяльності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відповідальність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відвага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усвідомлення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важливості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співпраці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під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час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ігрових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ситуацій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3677A8-4E69-4130-82EC-411FBB0B8DE4}"/>
              </a:ext>
            </a:extLst>
          </p:cNvPr>
          <p:cNvSpPr/>
          <p:nvPr/>
        </p:nvSpPr>
        <p:spPr>
          <a:xfrm>
            <a:off x="3663042" y="550963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Навчальні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ресурси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спортивні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змагання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з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різних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видів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спорту.</a:t>
            </a:r>
          </a:p>
        </p:txBody>
      </p:sp>
    </p:spTree>
    <p:extLst>
      <p:ext uri="{BB962C8B-B14F-4D97-AF65-F5344CB8AC3E}">
        <p14:creationId xmlns:p14="http://schemas.microsoft.com/office/powerpoint/2010/main" val="12421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15E186EE-FF7D-4711-9337-C38118E9873F}"/>
              </a:ext>
            </a:extLst>
          </p:cNvPr>
          <p:cNvSpPr/>
          <p:nvPr/>
        </p:nvSpPr>
        <p:spPr>
          <a:xfrm>
            <a:off x="1715336" y="2958134"/>
            <a:ext cx="3301637" cy="193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Соціальна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та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громадянська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компетентності</a:t>
            </a:r>
            <a:endParaRPr lang="ru-RU" sz="30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991F67-147C-4B5A-ACFE-499E7979DB82}"/>
              </a:ext>
            </a:extLst>
          </p:cNvPr>
          <p:cNvSpPr/>
          <p:nvPr/>
        </p:nvSpPr>
        <p:spPr>
          <a:xfrm>
            <a:off x="3366155" y="642558"/>
            <a:ext cx="5773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організовувати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гру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чи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інший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вид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командної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діяльності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спілкуватися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ситуаціях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нівелювати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конфлікти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вигравати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і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програвати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дотримуватися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правил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чесної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гри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дотримуватися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санітарно-гігієнічних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вимог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правил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безпечної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поведінки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під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час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виконання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вправ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контролювати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свій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стан 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процесі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занять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культурою.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A6DABD-26EB-46B9-83A3-8ACEE3A094C5}"/>
              </a:ext>
            </a:extLst>
          </p:cNvPr>
          <p:cNvSpPr/>
          <p:nvPr/>
        </p:nvSpPr>
        <p:spPr>
          <a:xfrm>
            <a:off x="5256397" y="3318511"/>
            <a:ext cx="3887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поцінування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підтримки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альтернативних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думок і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поглядів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толерантність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зв’язку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між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руховою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активністю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здоров’ям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свідоме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власного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інших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BF209C-C286-4312-BA5C-F2803DDB7F13}"/>
              </a:ext>
            </a:extLst>
          </p:cNvPr>
          <p:cNvSpPr/>
          <p:nvPr/>
        </p:nvSpPr>
        <p:spPr>
          <a:xfrm>
            <a:off x="3616401" y="5876888"/>
            <a:ext cx="4358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ресурси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командні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види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спорту.</a:t>
            </a:r>
          </a:p>
        </p:txBody>
      </p:sp>
    </p:spTree>
    <p:extLst>
      <p:ext uri="{BB962C8B-B14F-4D97-AF65-F5344CB8AC3E}">
        <p14:creationId xmlns:p14="http://schemas.microsoft.com/office/powerpoint/2010/main" val="25746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8641F174-46F6-4F4A-A2FE-345D372537EB}"/>
              </a:ext>
            </a:extLst>
          </p:cNvPr>
          <p:cNvSpPr/>
          <p:nvPr/>
        </p:nvSpPr>
        <p:spPr>
          <a:xfrm>
            <a:off x="1435321" y="2272047"/>
            <a:ext cx="4447903" cy="2028009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3000" dirty="0" err="1">
                <a:solidFill>
                  <a:prstClr val="white"/>
                </a:solidFill>
                <a:latin typeface="Trebuchet MS" panose="020B0603020202020204"/>
              </a:rPr>
              <a:t>Обізнаність</a:t>
            </a:r>
            <a:r>
              <a:rPr lang="ru-RU" sz="3000" dirty="0">
                <a:solidFill>
                  <a:prstClr val="white"/>
                </a:solidFill>
                <a:latin typeface="Trebuchet MS" panose="020B0603020202020204"/>
              </a:rPr>
              <a:t> та </a:t>
            </a:r>
            <a:r>
              <a:rPr lang="ru-RU" sz="3000" dirty="0" err="1">
                <a:solidFill>
                  <a:prstClr val="white"/>
                </a:solidFill>
                <a:latin typeface="Trebuchet MS" panose="020B0603020202020204"/>
              </a:rPr>
              <a:t>самовираження</a:t>
            </a:r>
            <a:r>
              <a:rPr lang="ru-RU" sz="3000" dirty="0">
                <a:solidFill>
                  <a:prstClr val="white"/>
                </a:solidFill>
                <a:latin typeface="Trebuchet MS" panose="020B0603020202020204"/>
              </a:rPr>
              <a:t> у </a:t>
            </a:r>
            <a:r>
              <a:rPr lang="ru-RU" sz="3000" dirty="0" err="1">
                <a:solidFill>
                  <a:prstClr val="white"/>
                </a:solidFill>
                <a:latin typeface="Trebuchet MS" panose="020B0603020202020204"/>
              </a:rPr>
              <a:t>сфері</a:t>
            </a:r>
            <a:r>
              <a:rPr lang="ru-RU" sz="3000" dirty="0">
                <a:solidFill>
                  <a:prstClr val="white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prstClr val="white"/>
                </a:solidFill>
                <a:latin typeface="Trebuchet MS" panose="020B0603020202020204"/>
              </a:rPr>
              <a:t>культури</a:t>
            </a:r>
            <a:endParaRPr lang="ru-RU" sz="30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02AA5-042D-49FB-89DA-C11E059A3A85}"/>
              </a:ext>
            </a:extLst>
          </p:cNvPr>
          <p:cNvSpPr/>
          <p:nvPr/>
        </p:nvSpPr>
        <p:spPr>
          <a:xfrm>
            <a:off x="3118755" y="1049534"/>
            <a:ext cx="5258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 err="1">
                <a:solidFill>
                  <a:srgbClr val="C0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виражати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свій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культурний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потенціал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через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діяльність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удосконалювати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культуру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рухів</a:t>
            </a:r>
            <a:endParaRPr lang="ru-RU" sz="16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DFDD06-5320-4CA8-8A65-923396C35E2A}"/>
              </a:ext>
            </a:extLst>
          </p:cNvPr>
          <p:cNvSpPr/>
          <p:nvPr/>
        </p:nvSpPr>
        <p:spPr>
          <a:xfrm>
            <a:off x="5887286" y="2338879"/>
            <a:ext cx="3252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 err="1">
                <a:solidFill>
                  <a:srgbClr val="C0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усвідомлення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можливостей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самовираження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самореалізації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через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культуру та спорт;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дотримання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мовленнєвого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етикету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A3D8EC-DF5C-45DC-986B-E54A3F3FCD79}"/>
              </a:ext>
            </a:extLst>
          </p:cNvPr>
          <p:cNvSpPr/>
          <p:nvPr/>
        </p:nvSpPr>
        <p:spPr>
          <a:xfrm>
            <a:off x="2805248" y="4975167"/>
            <a:ext cx="612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ресурси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форми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виховання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спортивні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свята,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змагання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рухливі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перерви,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фізкультпаузи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4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43A7AB27-C70D-4223-963A-45BF66912F20}"/>
              </a:ext>
            </a:extLst>
          </p:cNvPr>
          <p:cNvSpPr/>
          <p:nvPr/>
        </p:nvSpPr>
        <p:spPr>
          <a:xfrm>
            <a:off x="1438002" y="2591344"/>
            <a:ext cx="3899263" cy="20476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Екологічна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грамотність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і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здорове</a:t>
            </a:r>
            <a:r>
              <a:rPr lang="ru-RU" sz="30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3000" dirty="0" err="1">
                <a:solidFill>
                  <a:srgbClr val="002060"/>
                </a:solidFill>
                <a:latin typeface="Trebuchet MS" panose="020B0603020202020204"/>
              </a:rPr>
              <a:t>життя</a:t>
            </a:r>
            <a:endParaRPr lang="ru-RU" sz="30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B1B940F-2857-4B6E-9EAD-938834D84996}"/>
              </a:ext>
            </a:extLst>
          </p:cNvPr>
          <p:cNvSpPr/>
          <p:nvPr/>
        </p:nvSpPr>
        <p:spPr>
          <a:xfrm>
            <a:off x="2882536" y="575212"/>
            <a:ext cx="489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свідомо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ставитися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до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власного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інших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;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організувати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гру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чи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інший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вид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діяльності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спілкуватися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ситуаціях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фізкультурно-спортивної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діяльності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A96D84-070B-46BF-BD96-E6E3FDB2C3BC}"/>
              </a:ext>
            </a:extLst>
          </p:cNvPr>
          <p:cNvSpPr/>
          <p:nvPr/>
        </p:nvSpPr>
        <p:spPr>
          <a:xfrm>
            <a:off x="5562054" y="2227642"/>
            <a:ext cx="34475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усвідомлення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важливості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дотримання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санітарно-гігієнічних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вимог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при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виконанні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вправ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значення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рухової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активності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житті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людини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покращення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здоров’я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самоконтролю в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процесі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занять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культурою,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дотриматися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правил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безпечної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поведінки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під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час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уроків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змагань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інших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форм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виховання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1B22708-5CE5-479A-92A8-CFD938596FCB}"/>
              </a:ext>
            </a:extLst>
          </p:cNvPr>
          <p:cNvSpPr/>
          <p:nvPr/>
        </p:nvSpPr>
        <p:spPr>
          <a:xfrm>
            <a:off x="3051264" y="5584008"/>
            <a:ext cx="5021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Trebuchet MS" panose="020B0603020202020204"/>
              </a:rPr>
              <a:t>ресурси</a:t>
            </a:r>
            <a:r>
              <a:rPr lang="ru-RU" sz="1600" b="1" dirty="0">
                <a:solidFill>
                  <a:srgbClr val="C00000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форми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виховання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спортивні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свята,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змагання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рухливі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ігри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8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37FDC67-D8A8-4D71-9BF4-A8965EDE392C}"/>
              </a:ext>
            </a:extLst>
          </p:cNvPr>
          <p:cNvSpPr txBox="1">
            <a:spLocks noChangeArrowheads="1"/>
          </p:cNvSpPr>
          <p:nvPr/>
        </p:nvSpPr>
        <p:spPr>
          <a:xfrm>
            <a:off x="2734112" y="102273"/>
            <a:ext cx="5622925" cy="1524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uk-UA" sz="4000" dirty="0">
                <a:solidFill>
                  <a:schemeClr val="accent1">
                    <a:lumMod val="50000"/>
                  </a:schemeClr>
                </a:solidFill>
              </a:rPr>
              <a:t>Роль вчителя у формуванні ключових </a:t>
            </a:r>
            <a:r>
              <a:rPr lang="uk-UA" sz="4000" dirty="0" err="1">
                <a:solidFill>
                  <a:schemeClr val="accent1">
                    <a:lumMod val="50000"/>
                  </a:schemeClr>
                </a:solidFill>
              </a:rPr>
              <a:t>компетентностей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718E25-9382-4AFC-8D15-DD01E3ABFE59}"/>
              </a:ext>
            </a:extLst>
          </p:cNvPr>
          <p:cNvSpPr txBox="1">
            <a:spLocks noChangeArrowheads="1"/>
          </p:cNvSpPr>
          <p:nvPr/>
        </p:nvSpPr>
        <p:spPr>
          <a:xfrm>
            <a:off x="2268180" y="1545431"/>
            <a:ext cx="6554788" cy="5116626"/>
          </a:xfrm>
          <a:prstGeom prst="rect">
            <a:avLst/>
          </a:prstGeom>
        </p:spPr>
        <p:txBody>
          <a:bodyPr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організатор  навчально – комунікативної  діяльності  в  класі;</a:t>
            </a:r>
          </a:p>
          <a:p>
            <a:pPr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активний  учасник  навчального  процесу;</a:t>
            </a:r>
          </a:p>
          <a:p>
            <a:pPr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експерт;</a:t>
            </a:r>
          </a:p>
          <a:p>
            <a:pPr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дослідник;</a:t>
            </a:r>
          </a:p>
          <a:p>
            <a:pPr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джерело  інформації;</a:t>
            </a:r>
          </a:p>
          <a:p>
            <a:pPr>
              <a:defRPr/>
            </a:pPr>
            <a:r>
              <a:rPr lang="uk-UA" sz="2800" b="1" i="1" dirty="0">
                <a:solidFill>
                  <a:srgbClr val="660066"/>
                </a:solidFill>
              </a:rPr>
              <a:t>новатор  у  галузі  навчання  й  оволодіння  мовою.</a:t>
            </a:r>
            <a:endParaRPr lang="ru-RU" sz="28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9139938" cy="6858000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74F200-7E45-4113-B223-D2891E433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43785"/>
              </p:ext>
            </p:extLst>
          </p:nvPr>
        </p:nvGraphicFramePr>
        <p:xfrm>
          <a:off x="2189671" y="1715589"/>
          <a:ext cx="6842980" cy="4146745"/>
        </p:xfrm>
        <a:graphic>
          <a:graphicData uri="http://schemas.openxmlformats.org/drawingml/2006/table">
            <a:tbl>
              <a:tblPr/>
              <a:tblGrid>
                <a:gridCol w="4178157">
                  <a:extLst>
                    <a:ext uri="{9D8B030D-6E8A-4147-A177-3AD203B41FA5}">
                      <a16:colId xmlns:a16="http://schemas.microsoft.com/office/drawing/2014/main" val="3883657032"/>
                    </a:ext>
                  </a:extLst>
                </a:gridCol>
                <a:gridCol w="2664823">
                  <a:extLst>
                    <a:ext uri="{9D8B030D-6E8A-4147-A177-3AD203B41FA5}">
                      <a16:colId xmlns:a16="http://schemas.microsoft.com/office/drawing/2014/main" val="1347158591"/>
                    </a:ext>
                  </a:extLst>
                </a:gridCol>
              </a:tblGrid>
              <a:tr h="4382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ВСТУПНА = АДАПТАЦІЙНА / 10-12%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290623"/>
                  </a:ext>
                </a:extLst>
              </a:tr>
              <a:tr h="35452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ОРГАНІЗАЦІЙНІ ВПРАВИ-ЗВ’ЯЗКИ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до 115 уд/хв.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844509"/>
                  </a:ext>
                </a:extLst>
              </a:tr>
              <a:tr h="212712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ЕНЕРДЖАЙЗЕРИ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– 115-130 уд/</a:t>
                      </a:r>
                      <a:r>
                        <a:rPr lang="ru-RU" sz="1600" b="0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хв</a:t>
                      </a:r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773270"/>
                  </a:ext>
                </a:extLst>
              </a:tr>
              <a:tr h="3545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ПІДГОТОВЧА = ПОШУКОВА / 38-40%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895238"/>
                  </a:ext>
                </a:extLst>
              </a:tr>
              <a:tr h="35452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ІГРОВИЙ СТРЕТЧИНГ 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– 130-156 уд/хв.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331410"/>
                  </a:ext>
                </a:extLst>
              </a:tr>
              <a:tr h="35452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СЕНСОМОТОРНЕ ТРЕНУВАННЯ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– 156-168 уд/</a:t>
                      </a:r>
                      <a:r>
                        <a:rPr lang="ru-RU" sz="1600" b="0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хв</a:t>
                      </a:r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539255"/>
                  </a:ext>
                </a:extLst>
              </a:tr>
              <a:tr h="496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ОСНОВНА = ТРЕНУВАЛЬНА / 38-40%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542241"/>
                  </a:ext>
                </a:extLst>
              </a:tr>
              <a:tr h="212712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КАРДІО-ТРЕНУВАННЯ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– 168-179 уд/</a:t>
                      </a:r>
                      <a:r>
                        <a:rPr lang="ru-RU" sz="1600" b="0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хв</a:t>
                      </a:r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623500"/>
                  </a:ext>
                </a:extLst>
              </a:tr>
              <a:tr h="49632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ЗАКЛЮЧНА = МОТИВАЦІЙНА / 10-12%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73129"/>
                  </a:ext>
                </a:extLst>
              </a:tr>
              <a:tr h="35452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КОРЕКЦІЯ + РЕАБІЛІТАЦІЯ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– 179-168 уд/</a:t>
                      </a:r>
                      <a:r>
                        <a:rPr lang="ru-RU" sz="1600" b="0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хв</a:t>
                      </a:r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230182"/>
                  </a:ext>
                </a:extLst>
              </a:tr>
              <a:tr h="212712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ОРГМОМЕНТ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ЧСС – 168-130 уд/</a:t>
                      </a:r>
                      <a:r>
                        <a:rPr lang="ru-RU" sz="1600" b="0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хв</a:t>
                      </a:r>
                      <a:r>
                        <a:rPr lang="ru-RU" sz="1600" b="0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0572" marR="70572" marT="35286" marB="3528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828103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F4C872A-85D7-48C4-8ABA-D6D90D1224FF}"/>
              </a:ext>
            </a:extLst>
          </p:cNvPr>
          <p:cNvSpPr/>
          <p:nvPr/>
        </p:nvSpPr>
        <p:spPr>
          <a:xfrm>
            <a:off x="2189671" y="606498"/>
            <a:ext cx="68002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Орієнтовна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модель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компетентнісного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уроку  з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фізичної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культури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6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DDF3F1-5D8C-4D84-AD1F-B74289297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03279"/>
              </p:ext>
            </p:extLst>
          </p:nvPr>
        </p:nvGraphicFramePr>
        <p:xfrm>
          <a:off x="1391478" y="141735"/>
          <a:ext cx="7608644" cy="6067316"/>
        </p:xfrm>
        <a:graphic>
          <a:graphicData uri="http://schemas.openxmlformats.org/drawingml/2006/table">
            <a:tbl>
              <a:tblPr/>
              <a:tblGrid>
                <a:gridCol w="477079">
                  <a:extLst>
                    <a:ext uri="{9D8B030D-6E8A-4147-A177-3AD203B41FA5}">
                      <a16:colId xmlns:a16="http://schemas.microsoft.com/office/drawing/2014/main" val="2040020299"/>
                    </a:ext>
                  </a:extLst>
                </a:gridCol>
                <a:gridCol w="2610678">
                  <a:extLst>
                    <a:ext uri="{9D8B030D-6E8A-4147-A177-3AD203B41FA5}">
                      <a16:colId xmlns:a16="http://schemas.microsoft.com/office/drawing/2014/main" val="209673394"/>
                    </a:ext>
                  </a:extLst>
                </a:gridCol>
                <a:gridCol w="2403457">
                  <a:extLst>
                    <a:ext uri="{9D8B030D-6E8A-4147-A177-3AD203B41FA5}">
                      <a16:colId xmlns:a16="http://schemas.microsoft.com/office/drawing/2014/main" val="434090383"/>
                    </a:ext>
                  </a:extLst>
                </a:gridCol>
                <a:gridCol w="2117430">
                  <a:extLst>
                    <a:ext uri="{9D8B030D-6E8A-4147-A177-3AD203B41FA5}">
                      <a16:colId xmlns:a16="http://schemas.microsoft.com/office/drawing/2014/main" val="1658814975"/>
                    </a:ext>
                  </a:extLst>
                </a:gridCol>
              </a:tblGrid>
              <a:tr h="586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з/п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Види спорту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Термін проведення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Місце проведення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215603"/>
                  </a:ext>
                </a:extLst>
              </a:tr>
              <a:tr h="319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Баскетбол 3х3 (юнаки)               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2004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25.01.2022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26.01.2022 </a:t>
                      </a: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(фінал)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ліцей №18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128482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Баскетбол 3х3 (дівчата)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26.01.2022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ліцей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№18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709562"/>
                  </a:ext>
                </a:extLst>
              </a:tr>
              <a:tr h="293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Баскетбол 3х3 (юнаки)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27.01.2022  28.01.2022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можливо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фінал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ліцей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№33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883866"/>
                  </a:ext>
                </a:extLst>
              </a:tr>
              <a:tr h="330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Баскетбол 3х3 (дівчата)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27.01.2022  28.01.2022 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можливо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фінал</a:t>
                      </a: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КЗ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ліцей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№33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37621"/>
                  </a:ext>
                </a:extLst>
              </a:tr>
              <a:tr h="281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Легка атлетика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11.-15.04.2022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494983"/>
                  </a:ext>
                </a:extLst>
              </a:tr>
              <a:tr h="281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Футбол   (дівчата)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18.-22.04.2022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203289"/>
                  </a:ext>
                </a:extLst>
              </a:tr>
              <a:tr h="351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Футзал (юнаки 5 клас)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</a:t>
                      </a:r>
                      <a:r>
                        <a:rPr lang="uk-UA" sz="1800" b="1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15/02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871825"/>
                  </a:ext>
                </a:extLst>
              </a:tr>
              <a:tr h="586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Змагання допризовної молоді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26-29.04.2022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849579"/>
                  </a:ext>
                </a:extLst>
              </a:tr>
              <a:tr h="281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Спортивний туризм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10-11.02.2022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176223"/>
                  </a:ext>
                </a:extLst>
              </a:tr>
              <a:tr h="281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ool Games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березень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367398"/>
                  </a:ext>
                </a:extLst>
              </a:tr>
              <a:tr h="89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Легкоатлетична естафета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Дня Перемоги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травень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призначенням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718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2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9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1456" y="1563816"/>
            <a:ext cx="7206750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«…навчальна діяльність у кінцевому результаті повинна не просто дати суму знань, умінь, навичок, а сформувати рівень компетенції»          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Критерії  оцінювання навчальних досягнень учнів                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75DB4F-EE08-49E5-9B11-CCAC83D7E665}"/>
              </a:ext>
            </a:extLst>
          </p:cNvPr>
          <p:cNvSpPr/>
          <p:nvPr/>
        </p:nvSpPr>
        <p:spPr>
          <a:xfrm>
            <a:off x="1567543" y="2787141"/>
            <a:ext cx="7419703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Компетентність як педагогічне явище характеризується складною структурою: знання, діяльність, особистісні якості. Усі структурні компоненти компетентності взаємопов'язані між собою.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16E5A0-5703-46ED-B748-12E1E7DBD5B7}"/>
              </a:ext>
            </a:extLst>
          </p:cNvPr>
          <p:cNvSpPr/>
          <p:nvPr/>
        </p:nvSpPr>
        <p:spPr>
          <a:xfrm>
            <a:off x="2307771" y="4280720"/>
            <a:ext cx="6679475" cy="1967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 базується на знаннях, досвіді, цінностях, здібностях…»;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 не зводиться тільки до знань і навичок, а належить до сфери складних умінь і якостей особистості»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«…вміння- це компетенція в дії»      </a:t>
            </a:r>
          </a:p>
          <a:p>
            <a:pPr algn="r">
              <a:lnSpc>
                <a:spcPct val="115000"/>
              </a:lnSpc>
              <a:spcAft>
                <a:spcPts val="75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Державний стандарт освіти.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083704-8381-4A96-B8ED-B1ABDF504537}"/>
              </a:ext>
            </a:extLst>
          </p:cNvPr>
          <p:cNvSpPr/>
          <p:nvPr/>
        </p:nvSpPr>
        <p:spPr>
          <a:xfrm>
            <a:off x="2878182" y="0"/>
            <a:ext cx="6109064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дослідник І. Підласий зазначав</a:t>
            </a:r>
            <a:r>
              <a:rPr lang="uk-UA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«Допомагайте учням оволодіти найбільш продуктивними методами навчально-пізнавальної діяльності, навчайте їх вчитися»</a:t>
            </a:r>
            <a:endParaRPr lang="uk-UA" sz="20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701229-EDF3-4965-8957-740B5D2B63A4}"/>
              </a:ext>
            </a:extLst>
          </p:cNvPr>
          <p:cNvSpPr/>
          <p:nvPr/>
        </p:nvSpPr>
        <p:spPr>
          <a:xfrm>
            <a:off x="2174057" y="2781805"/>
            <a:ext cx="6253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70334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214B603-B240-4429-AC1F-31D0115322D7}"/>
              </a:ext>
            </a:extLst>
          </p:cNvPr>
          <p:cNvSpPr txBox="1">
            <a:spLocks/>
          </p:cNvSpPr>
          <p:nvPr/>
        </p:nvSpPr>
        <p:spPr>
          <a:xfrm>
            <a:off x="2295885" y="83380"/>
            <a:ext cx="6160138" cy="130100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сферу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7535D991-7D53-4A9C-8134-411E02BABD3F}"/>
              </a:ext>
            </a:extLst>
          </p:cNvPr>
          <p:cNvGrpSpPr>
            <a:grpSpLocks/>
          </p:cNvGrpSpPr>
          <p:nvPr/>
        </p:nvGrpSpPr>
        <p:grpSpPr bwMode="auto">
          <a:xfrm>
            <a:off x="1938644" y="1541031"/>
            <a:ext cx="5832648" cy="466725"/>
            <a:chOff x="406" y="980"/>
            <a:chExt cx="2330" cy="294"/>
          </a:xfrm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A6E91F50-77C5-469F-BF3C-2E470042AD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B97C3">
                    <a:gamma/>
                    <a:tint val="54118"/>
                    <a:invGamma/>
                  </a:srgbClr>
                </a:gs>
                <a:gs pos="100000">
                  <a:srgbClr val="1B97C3"/>
                </a:gs>
              </a:gsLst>
              <a:lin ang="0" scaled="1"/>
            </a:gradFill>
            <a:ln w="12700">
              <a:solidFill>
                <a:srgbClr val="1DA5D5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CDF0496A-AA0F-414B-A44D-5B2E2BFD7B70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AutoShape 18">
              <a:extLst>
                <a:ext uri="{FF2B5EF4-FFF2-40B4-BE49-F238E27FC236}">
                  <a16:creationId xmlns:a16="http://schemas.microsoft.com/office/drawing/2014/main" id="{5619F7EB-12A3-44FF-954D-9D6E727C01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18">
            <a:extLst>
              <a:ext uri="{FF2B5EF4-FFF2-40B4-BE49-F238E27FC236}">
                <a16:creationId xmlns:a16="http://schemas.microsoft.com/office/drawing/2014/main" id="{116107AB-5257-416B-BA3A-1C709DF452B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21145" y="1580719"/>
            <a:ext cx="505976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СИСТЕМУ КОМПЕТЕНТНОСТЕЙ СКЛАДАЮТЬ</a:t>
            </a: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0E76B557-D487-4E97-99DC-A3C985288AC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495449" y="2301196"/>
            <a:ext cx="3625850" cy="3625850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31">
            <a:extLst>
              <a:ext uri="{FF2B5EF4-FFF2-40B4-BE49-F238E27FC236}">
                <a16:creationId xmlns:a16="http://schemas.microsoft.com/office/drawing/2014/main" id="{103D8AA5-AFEC-4E8B-8222-027D58EB8F6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60336" y="3070268"/>
            <a:ext cx="2927350" cy="2867025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Oval 32">
            <a:extLst>
              <a:ext uri="{FF2B5EF4-FFF2-40B4-BE49-F238E27FC236}">
                <a16:creationId xmlns:a16="http://schemas.microsoft.com/office/drawing/2014/main" id="{91FF5DB7-B1A1-4D35-86DB-BC3D311A0C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5624" y="3798930"/>
            <a:ext cx="2160587" cy="213995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8F8F8"/>
            </a:solidFill>
            <a:round/>
            <a:headEnd/>
            <a:tailEnd/>
          </a:ln>
          <a:effectLst>
            <a:outerShdw dist="91581" dir="3378596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9A7B7656-0DC4-45D7-B8B1-7FA4C980EED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468336" y="4599602"/>
            <a:ext cx="1882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 dirty="0">
                <a:solidFill>
                  <a:srgbClr val="F8F8F8"/>
                </a:solidFill>
                <a:cs typeface="Arial" charset="0"/>
              </a:rPr>
              <a:t>Ключові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405615A-36EB-443E-896C-2990624B590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484211" y="3265530"/>
            <a:ext cx="1882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0" dirty="0" err="1">
                <a:solidFill>
                  <a:srgbClr val="F8F8F8"/>
                </a:solidFill>
                <a:cs typeface="Arial" charset="0"/>
              </a:rPr>
              <a:t>Загальногалузеві</a:t>
            </a:r>
            <a:endParaRPr lang="en-US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EDB8C4C4-4E1F-451C-84D5-93240677AC9C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560411" y="2488449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0" dirty="0" err="1">
                <a:solidFill>
                  <a:srgbClr val="F8F8F8"/>
                </a:solidFill>
                <a:cs typeface="Arial" charset="0"/>
              </a:rPr>
              <a:t>Предметні</a:t>
            </a:r>
            <a:endParaRPr lang="en-US" sz="2000" b="1" i="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45110675-95EA-437F-9F4B-AE76304B3B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79274" y="3357135"/>
            <a:ext cx="3962400" cy="20189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F1B1B672-8D2C-4F07-BFBA-A3BF7DD990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79274" y="2414160"/>
            <a:ext cx="3962400" cy="895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37092C46-7578-4AF1-9569-AAC86A097F1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841149" y="2612597"/>
            <a:ext cx="488950" cy="488950"/>
          </a:xfrm>
          <a:prstGeom prst="diamond">
            <a:avLst/>
          </a:prstGeom>
          <a:solidFill>
            <a:schemeClr val="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09069738-4DB7-4561-BC68-51A9EC925CC6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850676" y="4177055"/>
            <a:ext cx="488950" cy="488950"/>
          </a:xfrm>
          <a:prstGeom prst="diamond">
            <a:avLst/>
          </a:prstGeom>
          <a:solidFill>
            <a:schemeClr val="folHlink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3">
            <a:extLst>
              <a:ext uri="{FF2B5EF4-FFF2-40B4-BE49-F238E27FC236}">
                <a16:creationId xmlns:a16="http://schemas.microsoft.com/office/drawing/2014/main" id="{4C7B8B23-642F-4A85-A637-C726DAF059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99106" y="5423017"/>
            <a:ext cx="3962400" cy="10285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8039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4">
            <a:extLst>
              <a:ext uri="{FF2B5EF4-FFF2-40B4-BE49-F238E27FC236}">
                <a16:creationId xmlns:a16="http://schemas.microsoft.com/office/drawing/2014/main" id="{A2553604-CD48-4474-AADB-6BAD062FFDE0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850676" y="5648438"/>
            <a:ext cx="488950" cy="488950"/>
          </a:xfrm>
          <a:prstGeom prst="diamond">
            <a:avLst/>
          </a:prstGeom>
          <a:solidFill>
            <a:schemeClr val="accent1"/>
          </a:solidFill>
          <a:ln w="19050">
            <a:solidFill>
              <a:srgbClr val="F8F8F8"/>
            </a:solidFill>
            <a:miter lim="800000"/>
            <a:headEnd/>
            <a:tailEnd/>
          </a:ln>
          <a:effectLst>
            <a:outerShdw sy="50000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18CDA83E-4ED4-4AD9-A22A-B9D192DB7B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61332" y="2487740"/>
            <a:ext cx="33528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складова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загальногалузевих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компетентностей, яка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стосується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конкретного предмета. 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B67B19C0-286F-4DAB-82F8-FDC6F98DD0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07874" y="3354130"/>
            <a:ext cx="37338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компетентності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,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які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формуються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учнем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упродовж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засвоєння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змісту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певної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освітньої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галузі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в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усіх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класах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середньої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школи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і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які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відбиваються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в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розумінні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"способу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існування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"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відповідної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галузі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,  а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також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уміння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застосовувати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їх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на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практиці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у рамках культурно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доцільної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діяльності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для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розв’язання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індивідуальних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та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соціальних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проблем</a:t>
            </a:r>
            <a:endParaRPr lang="en-US" sz="1400" b="1" i="0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E1BC7BBE-B1F4-4B7C-93C7-059F6124F8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20280" y="5430075"/>
            <a:ext cx="37412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здатність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людини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здійснювати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складні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поліфункціональні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,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поліпредметні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види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діяльності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,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ефективно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розв’язуючи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актуальні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індивідуальні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та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соціальні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 </a:t>
            </a:r>
            <a:r>
              <a:rPr lang="ru-RU" sz="1400" b="1" dirty="0" err="1">
                <a:solidFill>
                  <a:srgbClr val="080808"/>
                </a:solidFill>
                <a:cs typeface="Arial" charset="0"/>
              </a:rPr>
              <a:t>проблеми</a:t>
            </a:r>
            <a:r>
              <a:rPr lang="ru-RU" sz="1400" b="1" dirty="0">
                <a:solidFill>
                  <a:srgbClr val="080808"/>
                </a:solidFill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875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5EAAD97-1F57-416B-8A57-317D73E43DE1}"/>
              </a:ext>
            </a:extLst>
          </p:cNvPr>
          <p:cNvSpPr txBox="1">
            <a:spLocks noChangeArrowheads="1"/>
          </p:cNvSpPr>
          <p:nvPr/>
        </p:nvSpPr>
        <p:spPr>
          <a:xfrm>
            <a:off x="3013166" y="71414"/>
            <a:ext cx="6059428" cy="9300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err="1"/>
              <a:t>Поставити</a:t>
            </a:r>
            <a:r>
              <a:rPr lang="ru-RU" sz="2000" b="1" i="1" dirty="0"/>
              <a:t> справу так, </a:t>
            </a:r>
            <a:r>
              <a:rPr lang="ru-RU" sz="2000" b="1" i="1" dirty="0" err="1"/>
              <a:t>щоб</a:t>
            </a:r>
            <a:r>
              <a:rPr lang="ru-RU" sz="2000" b="1" i="1" dirty="0"/>
              <a:t> усе,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підлягало</a:t>
            </a:r>
            <a:r>
              <a:rPr lang="ru-RU" sz="2000" b="1" i="1" dirty="0"/>
              <a:t> </a:t>
            </a:r>
            <a:r>
              <a:rPr lang="ru-RU" sz="2000" b="1" i="1" dirty="0" err="1"/>
              <a:t>вивченню</a:t>
            </a:r>
            <a:r>
              <a:rPr lang="ru-RU" sz="2000" b="1" i="1" dirty="0"/>
              <a:t>, </a:t>
            </a:r>
            <a:r>
              <a:rPr lang="ru-RU" sz="2000" b="1" i="1" dirty="0" err="1"/>
              <a:t>вивчалося</a:t>
            </a:r>
            <a:r>
              <a:rPr lang="ru-RU" sz="2000" b="1" i="1" dirty="0"/>
              <a:t> легко, </a:t>
            </a:r>
            <a:r>
              <a:rPr lang="ru-RU" sz="2000" b="1" i="1" dirty="0" err="1"/>
              <a:t>швидко</a:t>
            </a:r>
            <a:r>
              <a:rPr lang="ru-RU" sz="2000" b="1" i="1" dirty="0"/>
              <a:t>, </a:t>
            </a:r>
            <a:r>
              <a:rPr lang="ru-RU" sz="2000" b="1" i="1" dirty="0" err="1"/>
              <a:t>ґрунтовно</a:t>
            </a:r>
            <a:r>
              <a:rPr lang="ru-RU" sz="2000" b="1" i="1" dirty="0"/>
              <a:t>.</a:t>
            </a:r>
            <a:br>
              <a:rPr lang="ru-RU" sz="2000" b="1" dirty="0"/>
            </a:br>
            <a:r>
              <a:rPr lang="ru-RU" sz="2000" b="1" dirty="0"/>
              <a:t>                                                                     </a:t>
            </a:r>
            <a:r>
              <a:rPr lang="ru-RU" sz="2000" b="1" i="1" dirty="0"/>
              <a:t>Я.А. </a:t>
            </a:r>
            <a:r>
              <a:rPr lang="ru-RU" sz="2000" b="1" i="1" dirty="0" err="1"/>
              <a:t>Коменський</a:t>
            </a:r>
            <a:endParaRPr lang="ru-RU" b="1" dirty="0"/>
          </a:p>
        </p:txBody>
      </p:sp>
      <p:pic>
        <p:nvPicPr>
          <p:cNvPr id="7" name="Picture 7" descr="Картинки по запросу структура компетентності">
            <a:extLst>
              <a:ext uri="{FF2B5EF4-FFF2-40B4-BE49-F238E27FC236}">
                <a16:creationId xmlns:a16="http://schemas.microsoft.com/office/drawing/2014/main" id="{BD26E579-E3FF-43C3-8DE9-AD042FD1A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3153"/>
          <a:stretch/>
        </p:blipFill>
        <p:spPr bwMode="auto">
          <a:xfrm>
            <a:off x="1652598" y="1181780"/>
            <a:ext cx="7489371" cy="549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066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9ADC8D-A00C-4851-8332-2C139162E763}"/>
              </a:ext>
            </a:extLst>
          </p:cNvPr>
          <p:cNvSpPr/>
          <p:nvPr/>
        </p:nvSpPr>
        <p:spPr>
          <a:xfrm>
            <a:off x="2142308" y="708133"/>
            <a:ext cx="70016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Основна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мета</a:t>
            </a:r>
            <a:r>
              <a:rPr lang="ru-RU" sz="2800" dirty="0"/>
              <a:t> предмета «</a:t>
            </a:r>
            <a:r>
              <a:rPr lang="ru-RU" sz="2800" dirty="0" err="1">
                <a:solidFill>
                  <a:srgbClr val="C00000"/>
                </a:solidFill>
              </a:rPr>
              <a:t>Фізична</a:t>
            </a:r>
            <a:r>
              <a:rPr lang="ru-RU" sz="2800" dirty="0">
                <a:solidFill>
                  <a:srgbClr val="C00000"/>
                </a:solidFill>
              </a:rPr>
              <a:t> культура</a:t>
            </a:r>
            <a:r>
              <a:rPr lang="ru-RU" sz="2800" dirty="0"/>
              <a:t>» –  </a:t>
            </a:r>
            <a:r>
              <a:rPr lang="ru-RU" sz="2800" dirty="0" err="1"/>
              <a:t>набуття</a:t>
            </a:r>
            <a:r>
              <a:rPr lang="ru-RU" sz="2800" dirty="0"/>
              <a:t> </a:t>
            </a:r>
            <a:r>
              <a:rPr lang="ru-RU" sz="2800" dirty="0" err="1"/>
              <a:t>учнями</a:t>
            </a:r>
            <a:r>
              <a:rPr lang="ru-RU" sz="2800" dirty="0"/>
              <a:t> </a:t>
            </a:r>
            <a:r>
              <a:rPr lang="ru-RU" sz="2800" dirty="0" err="1"/>
              <a:t>досвіду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навчально-пізнавальної</a:t>
            </a:r>
            <a:r>
              <a:rPr lang="ru-RU" sz="2800" dirty="0"/>
              <a:t>, </a:t>
            </a:r>
            <a:r>
              <a:rPr lang="ru-RU" sz="2800" dirty="0" err="1"/>
              <a:t>практичної</a:t>
            </a:r>
            <a:r>
              <a:rPr lang="ru-RU" sz="2800" dirty="0"/>
              <a:t>, </a:t>
            </a:r>
            <a:r>
              <a:rPr lang="ru-RU" sz="2800" dirty="0" err="1"/>
              <a:t>соціальної</a:t>
            </a:r>
            <a:r>
              <a:rPr lang="ru-RU" sz="28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в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стійкої</a:t>
            </a:r>
            <a:r>
              <a:rPr lang="ru-RU" sz="2800" dirty="0"/>
              <a:t> </a:t>
            </a:r>
            <a:r>
              <a:rPr lang="ru-RU" sz="2800" dirty="0" err="1"/>
              <a:t>мотивації</a:t>
            </a:r>
            <a:r>
              <a:rPr lang="ru-RU" sz="2800" dirty="0"/>
              <a:t> і потреби у </a:t>
            </a:r>
            <a:r>
              <a:rPr lang="ru-RU" sz="2800" dirty="0" err="1"/>
              <a:t>збереженні</a:t>
            </a:r>
            <a:r>
              <a:rPr lang="ru-RU" sz="2800" dirty="0"/>
              <a:t> й </a:t>
            </a:r>
            <a:r>
              <a:rPr lang="ru-RU" sz="2800" dirty="0" err="1"/>
              <a:t>зміцненні</a:t>
            </a:r>
            <a:r>
              <a:rPr lang="ru-RU" sz="2800" dirty="0"/>
              <a:t> </a:t>
            </a:r>
            <a:r>
              <a:rPr lang="ru-RU" sz="2800" dirty="0" err="1"/>
              <a:t>свого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, </a:t>
            </a:r>
            <a:r>
              <a:rPr lang="ru-RU" sz="2800" dirty="0" err="1"/>
              <a:t>фізичного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та </a:t>
            </a:r>
            <a:r>
              <a:rPr lang="ru-RU" sz="2800" dirty="0" err="1"/>
              <a:t>фізичної</a:t>
            </a:r>
            <a:r>
              <a:rPr lang="ru-RU" sz="2800" dirty="0"/>
              <a:t> </a:t>
            </a:r>
            <a:r>
              <a:rPr lang="ru-RU" sz="2800" dirty="0" err="1"/>
              <a:t>підготовленості</a:t>
            </a:r>
            <a:r>
              <a:rPr lang="ru-RU" sz="2800" dirty="0"/>
              <a:t>, комплексного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здібностей</a:t>
            </a:r>
            <a:r>
              <a:rPr lang="ru-RU" sz="2800" dirty="0"/>
              <a:t> та </a:t>
            </a:r>
            <a:r>
              <a:rPr lang="ru-RU" sz="2800" dirty="0" err="1"/>
              <a:t>моральних</a:t>
            </a:r>
            <a:r>
              <a:rPr lang="ru-RU" sz="2800" dirty="0"/>
              <a:t> </a:t>
            </a:r>
            <a:r>
              <a:rPr lang="ru-RU" sz="2800" dirty="0" err="1"/>
              <a:t>якостей</a:t>
            </a:r>
            <a:r>
              <a:rPr lang="ru-RU" sz="28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</a:t>
            </a:r>
            <a:r>
              <a:rPr lang="ru-RU" sz="2800" dirty="0" err="1"/>
              <a:t>фізичного</a:t>
            </a:r>
            <a:r>
              <a:rPr lang="ru-RU" sz="2800" dirty="0"/>
              <a:t> </a:t>
            </a:r>
            <a:r>
              <a:rPr lang="ru-RU" sz="2800" dirty="0" err="1"/>
              <a:t>виховання</a:t>
            </a:r>
            <a:r>
              <a:rPr lang="ru-RU" sz="2800" dirty="0"/>
              <a:t> в </a:t>
            </a:r>
            <a:r>
              <a:rPr lang="ru-RU" sz="2800" dirty="0" err="1"/>
              <a:t>організації</a:t>
            </a:r>
            <a:r>
              <a:rPr lang="ru-RU" sz="2800" dirty="0"/>
              <a:t> здорового способу </a:t>
            </a:r>
            <a:r>
              <a:rPr lang="ru-RU" sz="2800" dirty="0" err="1"/>
              <a:t>життя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0BD536-796E-4EFE-97D6-C12455E1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2134" b="3238"/>
          <a:stretch/>
        </p:blipFill>
        <p:spPr>
          <a:xfrm>
            <a:off x="2168434" y="0"/>
            <a:ext cx="6810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E154770E-0D27-4EA2-8EB6-33FB7F2D8424}"/>
              </a:ext>
            </a:extLst>
          </p:cNvPr>
          <p:cNvSpPr/>
          <p:nvPr/>
        </p:nvSpPr>
        <p:spPr>
          <a:xfrm>
            <a:off x="1652453" y="2747312"/>
            <a:ext cx="2615837" cy="174389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>
                <a:solidFill>
                  <a:schemeClr val="tx2">
                    <a:lumMod val="75000"/>
                  </a:schemeClr>
                </a:solidFill>
              </a:rPr>
              <a:t>Вільне володіння державною мовою </a:t>
            </a:r>
            <a:endParaRPr 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5C03C1-6D04-498F-A9C1-26144F39DA26}"/>
              </a:ext>
            </a:extLst>
          </p:cNvPr>
          <p:cNvSpPr/>
          <p:nvPr/>
        </p:nvSpPr>
        <p:spPr>
          <a:xfrm>
            <a:off x="3277962" y="71135"/>
            <a:ext cx="452355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/>
              </a:rPr>
              <a:t>Вклад предмета у </a:t>
            </a:r>
            <a:r>
              <a:rPr lang="ru-RU" sz="2400" b="1" dirty="0" err="1">
                <a:ln/>
              </a:rPr>
              <a:t>формування</a:t>
            </a:r>
            <a:r>
              <a:rPr lang="ru-RU" sz="2400" b="1" dirty="0">
                <a:ln/>
              </a:rPr>
              <a:t> </a:t>
            </a:r>
            <a:r>
              <a:rPr lang="ru-RU" sz="2400" b="1" dirty="0" err="1">
                <a:ln/>
              </a:rPr>
              <a:t>ключових</a:t>
            </a:r>
            <a:r>
              <a:rPr lang="ru-RU" sz="2400" b="1" dirty="0">
                <a:ln/>
              </a:rPr>
              <a:t> компетентностей.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117AE6-4E85-4F51-9C64-2E46A6AC69B2}"/>
              </a:ext>
            </a:extLst>
          </p:cNvPr>
          <p:cNvSpPr/>
          <p:nvPr/>
        </p:nvSpPr>
        <p:spPr>
          <a:xfrm>
            <a:off x="4268290" y="1170082"/>
            <a:ext cx="4371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Уміння</a:t>
            </a:r>
            <a:r>
              <a:rPr lang="ru-RU" sz="1600" dirty="0"/>
              <a:t>: правильно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термінологічний</a:t>
            </a:r>
            <a:r>
              <a:rPr lang="ru-RU" sz="1600" dirty="0"/>
              <a:t> </a:t>
            </a:r>
            <a:r>
              <a:rPr lang="ru-RU" sz="1600" dirty="0" err="1"/>
              <a:t>апарат</a:t>
            </a:r>
            <a:r>
              <a:rPr lang="ru-RU" sz="1600" dirty="0"/>
              <a:t>, </a:t>
            </a:r>
            <a:r>
              <a:rPr lang="ru-RU" sz="1600" dirty="0" err="1"/>
              <a:t>спілкуватися</a:t>
            </a:r>
            <a:r>
              <a:rPr lang="ru-RU" sz="1600" dirty="0"/>
              <a:t> в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ситуаціях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занять </a:t>
            </a:r>
            <a:r>
              <a:rPr lang="ru-RU" sz="1600" dirty="0" err="1"/>
              <a:t>фізичною</a:t>
            </a:r>
            <a:r>
              <a:rPr lang="ru-RU" sz="1600" dirty="0"/>
              <a:t> культурою і спортом,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спілкування</a:t>
            </a:r>
            <a:r>
              <a:rPr lang="ru-RU" sz="1600" dirty="0"/>
              <a:t> </a:t>
            </a:r>
            <a:r>
              <a:rPr lang="ru-RU" sz="1600" dirty="0" err="1"/>
              <a:t>розв’язувати</a:t>
            </a:r>
            <a:r>
              <a:rPr lang="ru-RU" sz="1600" dirty="0"/>
              <a:t> </a:t>
            </a:r>
            <a:r>
              <a:rPr lang="ru-RU" sz="1600" dirty="0" err="1"/>
              <a:t>конфлікти</a:t>
            </a:r>
            <a:r>
              <a:rPr lang="ru-RU" sz="1600" dirty="0"/>
              <a:t>, </a:t>
            </a:r>
            <a:r>
              <a:rPr lang="ru-RU" sz="1600" dirty="0" err="1"/>
              <a:t>популяризувати</a:t>
            </a:r>
            <a:r>
              <a:rPr lang="ru-RU" sz="1600" dirty="0"/>
              <a:t> </a:t>
            </a:r>
            <a:r>
              <a:rPr lang="ru-RU" sz="1600" dirty="0" err="1"/>
              <a:t>ідеї</a:t>
            </a:r>
            <a:r>
              <a:rPr lang="ru-RU" sz="1600" dirty="0"/>
              <a:t> </a:t>
            </a:r>
            <a:r>
              <a:rPr lang="ru-RU" sz="1600" dirty="0" err="1"/>
              <a:t>фізичної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і спорту </a:t>
            </a:r>
            <a:r>
              <a:rPr lang="ru-RU" sz="1600" dirty="0" err="1"/>
              <a:t>мовними</a:t>
            </a:r>
            <a:r>
              <a:rPr lang="ru-RU" sz="1600" dirty="0"/>
              <a:t> </a:t>
            </a:r>
            <a:r>
              <a:rPr lang="ru-RU" sz="1600" dirty="0" err="1"/>
              <a:t>засобами</a:t>
            </a:r>
            <a:r>
              <a:rPr lang="ru-RU" sz="1600" dirty="0"/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A295F9-E877-4856-A051-940787207C11}"/>
              </a:ext>
            </a:extLst>
          </p:cNvPr>
          <p:cNvSpPr/>
          <p:nvPr/>
        </p:nvSpPr>
        <p:spPr>
          <a:xfrm>
            <a:off x="4705895" y="3429000"/>
            <a:ext cx="4176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Ставлення</a:t>
            </a:r>
            <a:r>
              <a:rPr lang="ru-RU" sz="1600" dirty="0"/>
              <a:t>: </a:t>
            </a:r>
            <a:r>
              <a:rPr lang="ru-RU" sz="1600" dirty="0" err="1"/>
              <a:t>усвідомлення</a:t>
            </a:r>
            <a:r>
              <a:rPr lang="ru-RU" sz="1600" dirty="0"/>
              <a:t> </a:t>
            </a:r>
            <a:r>
              <a:rPr lang="ru-RU" sz="1600" dirty="0" err="1"/>
              <a:t>ролі</a:t>
            </a:r>
            <a:r>
              <a:rPr lang="ru-RU" sz="1600" dirty="0"/>
              <a:t> </a:t>
            </a:r>
            <a:r>
              <a:rPr lang="ru-RU" sz="1600" dirty="0" err="1"/>
              <a:t>фізичної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для </a:t>
            </a:r>
            <a:r>
              <a:rPr lang="ru-RU" sz="1600" dirty="0" err="1"/>
              <a:t>гармонійного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особистості</a:t>
            </a:r>
            <a:r>
              <a:rPr lang="ru-RU" sz="1600" dirty="0"/>
              <a:t>, </a:t>
            </a:r>
            <a:r>
              <a:rPr lang="ru-RU" sz="1600" dirty="0" err="1"/>
              <a:t>пошанування</a:t>
            </a:r>
            <a:r>
              <a:rPr lang="ru-RU" sz="1600" dirty="0"/>
              <a:t> </a:t>
            </a:r>
            <a:r>
              <a:rPr lang="ru-RU" sz="1600" dirty="0" err="1"/>
              <a:t>національних</a:t>
            </a:r>
            <a:r>
              <a:rPr lang="ru-RU" sz="1600" dirty="0"/>
              <a:t> </a:t>
            </a:r>
            <a:r>
              <a:rPr lang="ru-RU" sz="1600" dirty="0" err="1"/>
              <a:t>традицій</a:t>
            </a:r>
            <a:r>
              <a:rPr lang="ru-RU" sz="1600" dirty="0"/>
              <a:t> у </a:t>
            </a:r>
            <a:r>
              <a:rPr lang="ru-RU" sz="1600" dirty="0" err="1"/>
              <a:t>фізичному</a:t>
            </a:r>
            <a:r>
              <a:rPr lang="ru-RU" sz="1600" dirty="0"/>
              <a:t> </a:t>
            </a:r>
            <a:r>
              <a:rPr lang="ru-RU" sz="1600" dirty="0" err="1"/>
              <a:t>вихованні</a:t>
            </a:r>
            <a:r>
              <a:rPr lang="ru-RU" sz="1600" dirty="0"/>
              <a:t>, </a:t>
            </a:r>
            <a:r>
              <a:rPr lang="ru-RU" sz="1600" dirty="0" err="1"/>
              <a:t>українському</a:t>
            </a:r>
            <a:r>
              <a:rPr lang="ru-RU" sz="1600" dirty="0"/>
              <a:t> спортивному </a:t>
            </a:r>
            <a:r>
              <a:rPr lang="ru-RU" sz="1600" dirty="0" err="1"/>
              <a:t>русі</a:t>
            </a:r>
            <a:r>
              <a:rPr lang="ru-RU" sz="1600" dirty="0"/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A781D8-53B7-4AA4-99CF-1C25ED5F62AE}"/>
              </a:ext>
            </a:extLst>
          </p:cNvPr>
          <p:cNvSpPr/>
          <p:nvPr/>
        </p:nvSpPr>
        <p:spPr>
          <a:xfrm>
            <a:off x="3057799" y="56124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Навчальні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ресурси</a:t>
            </a:r>
            <a:r>
              <a:rPr lang="ru-RU" sz="1600" dirty="0">
                <a:solidFill>
                  <a:srgbClr val="FF0000"/>
                </a:solidFill>
              </a:rPr>
              <a:t>: </a:t>
            </a:r>
            <a:r>
              <a:rPr lang="ru-RU" sz="1600" dirty="0" err="1"/>
              <a:t>інформація</a:t>
            </a:r>
            <a:r>
              <a:rPr lang="ru-RU" sz="1600" dirty="0"/>
              <a:t> про </a:t>
            </a:r>
            <a:r>
              <a:rPr lang="ru-RU" sz="1600" dirty="0" err="1"/>
              <a:t>історію</a:t>
            </a:r>
            <a:r>
              <a:rPr lang="ru-RU" sz="1600" dirty="0"/>
              <a:t> спортивного </a:t>
            </a:r>
            <a:r>
              <a:rPr lang="ru-RU" sz="1600" dirty="0" err="1"/>
              <a:t>руху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та </a:t>
            </a:r>
            <a:r>
              <a:rPr lang="ru-RU" sz="1600" dirty="0" err="1"/>
              <a:t>українську</a:t>
            </a:r>
            <a:r>
              <a:rPr lang="ru-RU" sz="1600" dirty="0"/>
              <a:t> </a:t>
            </a:r>
            <a:r>
              <a:rPr lang="ru-RU" sz="1600" dirty="0" err="1"/>
              <a:t>спортивну</a:t>
            </a:r>
            <a:r>
              <a:rPr lang="ru-RU" sz="1600" dirty="0"/>
              <a:t> </a:t>
            </a:r>
            <a:r>
              <a:rPr lang="ru-RU" sz="1600" dirty="0" err="1"/>
              <a:t>термінологію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2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938" cy="6858000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7EBC949B-AFF2-4984-B985-3BB187C625D1}"/>
              </a:ext>
            </a:extLst>
          </p:cNvPr>
          <p:cNvSpPr/>
          <p:nvPr/>
        </p:nvSpPr>
        <p:spPr>
          <a:xfrm>
            <a:off x="1734093" y="2312125"/>
            <a:ext cx="2454729" cy="223374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err="1">
                <a:solidFill>
                  <a:schemeClr val="accent2">
                    <a:lumMod val="50000"/>
                  </a:schemeClr>
                </a:solidFill>
              </a:rPr>
              <a:t>Спілкування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50000"/>
                  </a:schemeClr>
                </a:solidFill>
              </a:rPr>
              <a:t>іноземними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2">
                    <a:lumMod val="50000"/>
                  </a:schemeClr>
                </a:solidFill>
              </a:rPr>
              <a:t>мовами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0D4B35-64E8-4F5A-B1BA-80567BB3EC9C}"/>
              </a:ext>
            </a:extLst>
          </p:cNvPr>
          <p:cNvSpPr/>
          <p:nvPr/>
        </p:nvSpPr>
        <p:spPr>
          <a:xfrm>
            <a:off x="4378380" y="7424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Уміння</a:t>
            </a:r>
            <a:r>
              <a:rPr lang="ru-RU" sz="1600" dirty="0"/>
              <a:t>: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іноземної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 </a:t>
            </a:r>
            <a:r>
              <a:rPr lang="ru-RU" sz="1600" dirty="0" err="1"/>
              <a:t>спілкуватися</a:t>
            </a:r>
            <a:r>
              <a:rPr lang="ru-RU" sz="1600" dirty="0"/>
              <a:t> про </a:t>
            </a:r>
            <a:r>
              <a:rPr lang="ru-RU" sz="1600" dirty="0" err="1"/>
              <a:t>фізичну</a:t>
            </a:r>
            <a:r>
              <a:rPr lang="ru-RU" sz="1600" dirty="0"/>
              <a:t> культуру,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для </a:t>
            </a:r>
            <a:r>
              <a:rPr lang="ru-RU" sz="1600" dirty="0" err="1"/>
              <a:t>самореалізації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, </a:t>
            </a:r>
            <a:r>
              <a:rPr lang="ru-RU" sz="1600" dirty="0" err="1"/>
              <a:t>писати</a:t>
            </a:r>
            <a:r>
              <a:rPr lang="ru-RU" sz="1600" dirty="0"/>
              <a:t> </a:t>
            </a:r>
            <a:r>
              <a:rPr lang="ru-RU" sz="1600" dirty="0" err="1"/>
              <a:t>тексти</a:t>
            </a:r>
            <a:r>
              <a:rPr lang="ru-RU" sz="1600" dirty="0"/>
              <a:t> </a:t>
            </a:r>
            <a:r>
              <a:rPr lang="ru-RU" sz="1600" dirty="0" err="1"/>
              <a:t>іноземною</a:t>
            </a:r>
            <a:r>
              <a:rPr lang="ru-RU" sz="1600" dirty="0"/>
              <a:t> </a:t>
            </a:r>
            <a:r>
              <a:rPr lang="ru-RU" sz="1600" dirty="0" err="1"/>
              <a:t>мовою</a:t>
            </a:r>
            <a:r>
              <a:rPr lang="ru-RU" sz="1600" dirty="0"/>
              <a:t> про </a:t>
            </a:r>
            <a:r>
              <a:rPr lang="ru-RU" sz="1600" dirty="0" err="1"/>
              <a:t>власні</a:t>
            </a:r>
            <a:r>
              <a:rPr lang="ru-RU" sz="1600" dirty="0"/>
              <a:t> </a:t>
            </a:r>
            <a:r>
              <a:rPr lang="ru-RU" sz="1600" dirty="0" err="1"/>
              <a:t>спортивні</a:t>
            </a:r>
            <a:r>
              <a:rPr lang="ru-RU" sz="1600" dirty="0"/>
              <a:t> </a:t>
            </a:r>
            <a:r>
              <a:rPr lang="ru-RU" sz="1600" dirty="0" err="1"/>
              <a:t>захоплення</a:t>
            </a:r>
            <a:r>
              <a:rPr lang="ru-RU" sz="1600" dirty="0"/>
              <a:t>, </a:t>
            </a:r>
            <a:r>
              <a:rPr lang="ru-RU" sz="1600" dirty="0" err="1"/>
              <a:t>шукати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в </a:t>
            </a:r>
            <a:r>
              <a:rPr lang="ru-RU" sz="1600" dirty="0" err="1"/>
              <a:t>іноземних</a:t>
            </a:r>
            <a:r>
              <a:rPr lang="ru-RU" sz="1600" dirty="0"/>
              <a:t> </a:t>
            </a:r>
            <a:r>
              <a:rPr lang="ru-RU" sz="1600" dirty="0" err="1"/>
              <a:t>джерелах</a:t>
            </a:r>
            <a:r>
              <a:rPr lang="ru-RU" sz="1600" dirty="0"/>
              <a:t> про </a:t>
            </a:r>
            <a:r>
              <a:rPr lang="ru-RU" sz="1600" dirty="0" err="1"/>
              <a:t>ефективні</a:t>
            </a:r>
            <a:r>
              <a:rPr lang="ru-RU" sz="1600" dirty="0"/>
              <a:t> </a:t>
            </a:r>
            <a:r>
              <a:rPr lang="ru-RU" sz="1600" dirty="0" err="1"/>
              <a:t>оздоровчі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, </a:t>
            </a:r>
            <a:r>
              <a:rPr lang="ru-RU" sz="1600" dirty="0" err="1"/>
              <a:t>спортивні</a:t>
            </a:r>
            <a:r>
              <a:rPr lang="ru-RU" sz="1600" dirty="0"/>
              <a:t> </a:t>
            </a:r>
            <a:r>
              <a:rPr lang="ru-RU" sz="1600" dirty="0" err="1"/>
              <a:t>новини</a:t>
            </a:r>
            <a:r>
              <a:rPr lang="ru-RU" sz="1600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1E3C10-D4E0-40A0-879F-8EFF5FF8E762}"/>
              </a:ext>
            </a:extLst>
          </p:cNvPr>
          <p:cNvSpPr/>
          <p:nvPr/>
        </p:nvSpPr>
        <p:spPr>
          <a:xfrm>
            <a:off x="4378380" y="31192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Ставлення</a:t>
            </a:r>
            <a:r>
              <a:rPr lang="ru-RU" sz="1600" dirty="0"/>
              <a:t>: </a:t>
            </a:r>
            <a:r>
              <a:rPr lang="ru-RU" sz="1600" dirty="0" err="1"/>
              <a:t>усвідомлення</a:t>
            </a:r>
            <a:r>
              <a:rPr lang="ru-RU" sz="1600" dirty="0"/>
              <a:t> </a:t>
            </a:r>
            <a:r>
              <a:rPr lang="ru-RU" sz="1600" dirty="0" err="1"/>
              <a:t>ролі</a:t>
            </a:r>
            <a:r>
              <a:rPr lang="ru-RU" sz="1600" dirty="0"/>
              <a:t> </a:t>
            </a:r>
            <a:r>
              <a:rPr lang="ru-RU" sz="1600" dirty="0" err="1"/>
              <a:t>іноземної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 як </a:t>
            </a:r>
            <a:r>
              <a:rPr lang="ru-RU" sz="1600" dirty="0" err="1"/>
              <a:t>мови</a:t>
            </a:r>
            <a:r>
              <a:rPr lang="ru-RU" sz="1600" dirty="0"/>
              <a:t> </a:t>
            </a:r>
            <a:r>
              <a:rPr lang="ru-RU" sz="1600" dirty="0" err="1"/>
              <a:t>міжнародного</a:t>
            </a:r>
            <a:r>
              <a:rPr lang="ru-RU" sz="1600" dirty="0"/>
              <a:t> </a:t>
            </a:r>
            <a:r>
              <a:rPr lang="ru-RU" sz="1600" dirty="0" err="1"/>
              <a:t>спілкування</a:t>
            </a:r>
            <a:r>
              <a:rPr lang="ru-RU" sz="1600" dirty="0"/>
              <a:t> у </a:t>
            </a:r>
            <a:r>
              <a:rPr lang="ru-RU" sz="1600" dirty="0" err="1"/>
              <a:t>спорті</a:t>
            </a: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7E8F9D-D2C6-47C8-9ABD-B4370CD1BAF5}"/>
              </a:ext>
            </a:extLst>
          </p:cNvPr>
          <p:cNvSpPr/>
          <p:nvPr/>
        </p:nvSpPr>
        <p:spPr>
          <a:xfrm>
            <a:off x="4378380" y="454587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</a:rPr>
              <a:t>Навчальні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ресурси</a:t>
            </a:r>
            <a:r>
              <a:rPr lang="ru-RU" sz="1600" b="1" dirty="0">
                <a:solidFill>
                  <a:srgbClr val="FF0000"/>
                </a:solidFill>
              </a:rPr>
              <a:t>: </a:t>
            </a:r>
            <a:r>
              <a:rPr lang="ru-RU" sz="1600" dirty="0" err="1"/>
              <a:t>спортивні</a:t>
            </a:r>
            <a:r>
              <a:rPr lang="ru-RU" sz="1600" dirty="0"/>
              <a:t> </a:t>
            </a:r>
            <a:r>
              <a:rPr lang="ru-RU" sz="1600" dirty="0" err="1"/>
              <a:t>новини</a:t>
            </a:r>
            <a:r>
              <a:rPr lang="ru-RU" sz="1600" dirty="0"/>
              <a:t> </a:t>
            </a:r>
            <a:r>
              <a:rPr lang="ru-RU" sz="1600" dirty="0" err="1"/>
              <a:t>іноземною</a:t>
            </a:r>
            <a:r>
              <a:rPr lang="ru-RU" sz="1600" dirty="0"/>
              <a:t> </a:t>
            </a:r>
            <a:r>
              <a:rPr lang="ru-RU" sz="1600" dirty="0" err="1"/>
              <a:t>мовою</a:t>
            </a:r>
            <a:r>
              <a:rPr lang="ru-RU" sz="1600" dirty="0"/>
              <a:t>, спортивна </a:t>
            </a:r>
            <a:r>
              <a:rPr lang="ru-RU" sz="1600" dirty="0" err="1"/>
              <a:t>термінологія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1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DE2BCEF0-895D-45FA-94FE-D3F0B871CB6D}"/>
              </a:ext>
            </a:extLst>
          </p:cNvPr>
          <p:cNvSpPr/>
          <p:nvPr/>
        </p:nvSpPr>
        <p:spPr>
          <a:xfrm>
            <a:off x="1962109" y="3205018"/>
            <a:ext cx="3266801" cy="16098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27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rebuchet MS" panose="020B0603020202020204"/>
              </a:rPr>
              <a:t>Математична</a:t>
            </a:r>
            <a:r>
              <a:rPr lang="ru-RU" sz="2700" dirty="0">
                <a:solidFill>
                  <a:srgbClr val="002060"/>
                </a:solidFill>
                <a:latin typeface="Trebuchet MS" panose="020B0603020202020204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rebuchet MS" panose="020B0603020202020204"/>
              </a:rPr>
              <a:t>компетентність</a:t>
            </a:r>
            <a:endParaRPr lang="ru-RU" sz="2700" dirty="0">
              <a:solidFill>
                <a:srgbClr val="002060"/>
              </a:solidFill>
              <a:latin typeface="Trebuchet MS" panose="020B0603020202020204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E2965C-C8AA-4071-BB61-CD0152784BB7}"/>
              </a:ext>
            </a:extLst>
          </p:cNvPr>
          <p:cNvSpPr/>
          <p:nvPr/>
        </p:nvSpPr>
        <p:spPr>
          <a:xfrm>
            <a:off x="2999015" y="236991"/>
            <a:ext cx="586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Уміння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використовувати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математичні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методи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під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час занять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культурою,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створення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індивідуальних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фізкультурно-оздоровчих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програм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здійснення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самооцінювання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власного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стану, вести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рахунок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при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проведенні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змагань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різних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видах спорту,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здійснювати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підрахунок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аналізувати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частоту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серцевих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скорочень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у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стані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спокою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під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час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фізичних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навантажень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розраховувати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зусилля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досягнення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мети,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аналізуючи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швидкість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відстань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тощо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2642C2-D29C-42D5-A79A-36360F7DF060}"/>
              </a:ext>
            </a:extLst>
          </p:cNvPr>
          <p:cNvSpPr/>
          <p:nvPr/>
        </p:nvSpPr>
        <p:spPr>
          <a:xfrm>
            <a:off x="5548491" y="3691802"/>
            <a:ext cx="3635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Ставлення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усвідомлення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важливості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математичного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мислення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для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фізкультурно-оздоровчої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та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спортивної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діяльності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645A62-CAC5-4CEA-908A-54EBBB8D6B24}"/>
              </a:ext>
            </a:extLst>
          </p:cNvPr>
          <p:cNvSpPr/>
          <p:nvPr/>
        </p:nvSpPr>
        <p:spPr>
          <a:xfrm>
            <a:off x="4113712" y="5730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Навчальні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rebuchet MS" panose="020B0603020202020204"/>
              </a:rPr>
              <a:t>ресурси</a:t>
            </a:r>
            <a:r>
              <a:rPr lang="ru-RU" sz="1600" dirty="0">
                <a:solidFill>
                  <a:srgbClr val="FF0000"/>
                </a:solidFill>
                <a:latin typeface="Trebuchet MS" panose="020B0603020202020204"/>
              </a:rPr>
              <a:t>: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завдання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на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подолання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відстані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створення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меню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раціонального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/>
              </a:rPr>
              <a:t>харчування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89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1405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Tahoma</vt:lpstr>
      <vt:lpstr>Times New Roman</vt:lpstr>
      <vt:lpstr>Trebuchet MS</vt:lpstr>
      <vt:lpstr>Wingdings 3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68</cp:revision>
  <cp:lastPrinted>2022-01-18T08:39:39Z</cp:lastPrinted>
  <dcterms:created xsi:type="dcterms:W3CDTF">2013-11-19T05:52:05Z</dcterms:created>
  <dcterms:modified xsi:type="dcterms:W3CDTF">2022-01-19T08:27:33Z</dcterms:modified>
</cp:coreProperties>
</file>